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43"/>
  </p:normalViewPr>
  <p:slideViewPr>
    <p:cSldViewPr snapToGrid="0" snapToObjects="1">
      <p:cViewPr varScale="1">
        <p:scale>
          <a:sx n="46" d="100"/>
          <a:sy n="46" d="100"/>
        </p:scale>
        <p:origin x="15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9322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os.Dr.Fərid Əliyev, FESC,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50520">
              <a:defRPr sz="10200"/>
            </a:pPr>
            <a:r>
              <a:rPr sz="8800" dirty="0" err="1"/>
              <a:t>Dos.Dr.Fərid</a:t>
            </a:r>
            <a:r>
              <a:rPr sz="8800" dirty="0"/>
              <a:t> </a:t>
            </a:r>
            <a:r>
              <a:rPr sz="8800" dirty="0" err="1"/>
              <a:t>Əliyev</a:t>
            </a:r>
            <a:r>
              <a:rPr sz="8800" dirty="0"/>
              <a:t>, FESC,</a:t>
            </a:r>
          </a:p>
          <a:p>
            <a:pPr defTabSz="350520">
              <a:defRPr sz="10200"/>
            </a:pPr>
            <a:r>
              <a:rPr sz="8800" dirty="0" err="1"/>
              <a:t>Baki</a:t>
            </a:r>
            <a:r>
              <a:rPr sz="8800" dirty="0"/>
              <a:t> </a:t>
            </a:r>
            <a:r>
              <a:rPr sz="8800" dirty="0" err="1"/>
              <a:t>Sağlamlıq</a:t>
            </a:r>
            <a:r>
              <a:rPr sz="8800" dirty="0"/>
              <a:t> </a:t>
            </a:r>
            <a:r>
              <a:rPr dirty="0" err="1"/>
              <a:t>mərkəzi</a:t>
            </a:r>
            <a:endParaRPr dirty="0"/>
          </a:p>
        </p:txBody>
      </p:sp>
      <p:sp>
        <p:nvSpPr>
          <p:cNvPr id="167" name="Kəskin taxiaritmiyalara yanaşm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Kəskin taxiaritmiyalara yanaşma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ar qrsli SVTlərdə yanaşma"/>
          <p:cNvSpPr txBox="1">
            <a:spLocks noGrp="1"/>
          </p:cNvSpPr>
          <p:nvPr>
            <p:ph type="title"/>
          </p:nvPr>
        </p:nvSpPr>
        <p:spPr>
          <a:xfrm>
            <a:off x="406400" y="21590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Dar qrsli SVTlərdə yanaşma</a:t>
            </a:r>
          </a:p>
        </p:txBody>
      </p:sp>
      <p:pic>
        <p:nvPicPr>
          <p:cNvPr id="191" name="Screen Shot 2023-03-30 at 21.21.27.png" descr="Screen Shot 2023-03-30 at 21.21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15" y="1080369"/>
            <a:ext cx="6172330" cy="8288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agal manevrlər"/>
          <p:cNvSpPr txBox="1">
            <a:spLocks noGrp="1"/>
          </p:cNvSpPr>
          <p:nvPr>
            <p:ph type="title"/>
          </p:nvPr>
        </p:nvSpPr>
        <p:spPr>
          <a:xfrm>
            <a:off x="406400" y="20320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r>
              <a:t>Vagal manevrlər</a:t>
            </a:r>
          </a:p>
        </p:txBody>
      </p:sp>
      <p:pic>
        <p:nvPicPr>
          <p:cNvPr id="194" name="Screen Shot 2023-03-30 at 21.24.53.png" descr="Screen Shot 2023-03-30 at 21.24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31900"/>
            <a:ext cx="3254582" cy="821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 Shot 2023-03-30 at 21.25.11.png" descr="Screen Shot 2023-03-30 at 21.25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4" y="1267918"/>
            <a:ext cx="3218181" cy="814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creen Shot 2023-03-30 at 21.25.36.png" descr="Screen Shot 2023-03-30 at 21.25.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4787900"/>
            <a:ext cx="3886200" cy="491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creen Shot 2023-03-30 at 21.26.21.png" descr="Screen Shot 2023-03-30 at 21.26.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647" y="1244599"/>
            <a:ext cx="5400832" cy="2666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creen Shot 2023-03-30 at 21.26.39.png" descr="Screen Shot 2023-03-30 at 21.26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03" y="382931"/>
            <a:ext cx="7404406" cy="8987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denozini kimlərdə istifadə etməməliyik?"/>
          <p:cNvSpPr txBox="1">
            <a:spLocks noGrp="1"/>
          </p:cNvSpPr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Adenozini kimlərdə istifadə etməməliyik?</a:t>
            </a:r>
          </a:p>
        </p:txBody>
      </p:sp>
      <p:sp>
        <p:nvSpPr>
          <p:cNvPr id="202" name="SVT öncəsində çox miqdarda kafeinli/energetik içki qəbul edən həstələrdə…"/>
          <p:cNvSpPr txBox="1">
            <a:spLocks noGrp="1"/>
          </p:cNvSpPr>
          <p:nvPr>
            <p:ph type="body" idx="1"/>
          </p:nvPr>
        </p:nvSpPr>
        <p:spPr>
          <a:xfrm>
            <a:off x="406400" y="1822450"/>
            <a:ext cx="12192000" cy="6108700"/>
          </a:xfrm>
          <a:prstGeom prst="rect">
            <a:avLst/>
          </a:prstGeom>
        </p:spPr>
        <p:txBody>
          <a:bodyPr/>
          <a:lstStyle/>
          <a:p>
            <a:r>
              <a:t>SVT öncəsində çox miqdarda kafeinli/energetik içki qəbul edən həstələrdə</a:t>
            </a:r>
          </a:p>
          <a:p>
            <a:r>
              <a:t>Teofilin istifadə edən xəstələrdə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ventrikulyar taxiaritmiyalara yanaşma"/>
          <p:cNvSpPr txBox="1">
            <a:spLocks noGrp="1"/>
          </p:cNvSpPr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defTabSz="397256">
              <a:defRPr sz="11560"/>
            </a:lvl1pPr>
          </a:lstStyle>
          <a:p>
            <a:r>
              <a:t>ventrikulyar taxiaritmiyalara yanaşma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olimorfik VT…"/>
          <p:cNvSpPr txBox="1">
            <a:spLocks noGrp="1"/>
          </p:cNvSpPr>
          <p:nvPr>
            <p:ph type="body" idx="13"/>
          </p:nvPr>
        </p:nvSpPr>
        <p:spPr>
          <a:xfrm>
            <a:off x="5854700" y="101600"/>
            <a:ext cx="6705600" cy="8266687"/>
          </a:xfrm>
          <a:prstGeom prst="rect">
            <a:avLst/>
          </a:prstGeom>
        </p:spPr>
        <p:txBody>
          <a:bodyPr/>
          <a:lstStyle/>
          <a:p>
            <a:pPr marL="1825812" indent="-1825812">
              <a:buSzPct val="100000"/>
              <a:buAutoNum type="arabicPeriod"/>
              <a:defRPr sz="6100" u="sng">
                <a:solidFill>
                  <a:srgbClr val="FF2600"/>
                </a:solidFill>
              </a:defRPr>
            </a:pPr>
            <a:r>
              <a:rPr sz="4400" dirty="0" err="1"/>
              <a:t>Polimorfik</a:t>
            </a:r>
            <a:r>
              <a:rPr sz="4400" dirty="0"/>
              <a:t> VT</a:t>
            </a:r>
          </a:p>
          <a:p>
            <a:pPr marL="2261720" lvl="3" indent="-928220">
              <a:lnSpc>
                <a:spcPct val="80000"/>
              </a:lnSpc>
              <a:spcBef>
                <a:spcPts val="0"/>
              </a:spcBef>
              <a:buClrTx/>
              <a:buSzPct val="40000"/>
              <a:buFontTx/>
              <a:buBlip>
                <a:blip r:embed="rId2"/>
              </a:buBlip>
              <a:defRPr sz="4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4400" dirty="0" err="1"/>
              <a:t>Struktural</a:t>
            </a:r>
            <a:r>
              <a:rPr sz="4400" dirty="0"/>
              <a:t> normal </a:t>
            </a:r>
            <a:r>
              <a:rPr sz="4400" dirty="0" err="1"/>
              <a:t>ürək</a:t>
            </a:r>
            <a:endParaRPr sz="4400" dirty="0"/>
          </a:p>
          <a:p>
            <a:pPr marL="2261720" lvl="3" indent="-928220">
              <a:lnSpc>
                <a:spcPct val="80000"/>
              </a:lnSpc>
              <a:spcBef>
                <a:spcPts val="0"/>
              </a:spcBef>
              <a:buClrTx/>
              <a:buSzPct val="40000"/>
              <a:buFontTx/>
              <a:buBlip>
                <a:blip r:embed="rId2"/>
              </a:buBlip>
              <a:defRPr sz="4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4400" dirty="0" err="1"/>
              <a:t>Struktural</a:t>
            </a:r>
            <a:r>
              <a:rPr sz="4400" dirty="0"/>
              <a:t> </a:t>
            </a:r>
            <a:r>
              <a:rPr sz="4400" dirty="0" err="1"/>
              <a:t>xəstə</a:t>
            </a:r>
            <a:r>
              <a:rPr sz="4400" dirty="0"/>
              <a:t> </a:t>
            </a:r>
            <a:r>
              <a:rPr sz="4400" dirty="0" err="1"/>
              <a:t>ürək</a:t>
            </a:r>
            <a:endParaRPr sz="4400" dirty="0"/>
          </a:p>
          <a:p>
            <a:pPr marL="1825812" indent="-1825812">
              <a:buSzPct val="100000"/>
              <a:buAutoNum type="arabicPeriod"/>
              <a:defRPr sz="6100" u="sng">
                <a:solidFill>
                  <a:srgbClr val="FF2600"/>
                </a:solidFill>
              </a:defRPr>
            </a:pPr>
            <a:r>
              <a:rPr sz="4400" dirty="0" err="1"/>
              <a:t>MOnomorfik</a:t>
            </a:r>
            <a:r>
              <a:rPr sz="4400" dirty="0"/>
              <a:t> VT</a:t>
            </a:r>
          </a:p>
          <a:p>
            <a:pPr marL="2261720" lvl="3" indent="-928220">
              <a:lnSpc>
                <a:spcPct val="80000"/>
              </a:lnSpc>
              <a:spcBef>
                <a:spcPts val="0"/>
              </a:spcBef>
              <a:buClrTx/>
              <a:buSzPct val="40000"/>
              <a:buFontTx/>
              <a:buBlip>
                <a:blip r:embed="rId2"/>
              </a:buBlip>
              <a:defRPr sz="4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4400" dirty="0" err="1"/>
              <a:t>Struktural</a:t>
            </a:r>
            <a:r>
              <a:rPr sz="4400" dirty="0"/>
              <a:t> normal </a:t>
            </a:r>
            <a:r>
              <a:rPr sz="4400" dirty="0" err="1"/>
              <a:t>ürək</a:t>
            </a:r>
            <a:endParaRPr sz="4400" dirty="0"/>
          </a:p>
          <a:p>
            <a:pPr marL="2261720" lvl="3" indent="-928220">
              <a:lnSpc>
                <a:spcPct val="80000"/>
              </a:lnSpc>
              <a:spcBef>
                <a:spcPts val="0"/>
              </a:spcBef>
              <a:buClrTx/>
              <a:buSzPct val="40000"/>
              <a:buFontTx/>
              <a:buBlip>
                <a:blip r:embed="rId2"/>
              </a:buBlip>
              <a:defRPr sz="4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4400" dirty="0" err="1"/>
              <a:t>Struktural</a:t>
            </a:r>
            <a:r>
              <a:rPr sz="4400" dirty="0"/>
              <a:t> </a:t>
            </a:r>
            <a:r>
              <a:rPr sz="4400" dirty="0" err="1"/>
              <a:t>xəstə</a:t>
            </a:r>
            <a:r>
              <a:rPr sz="4400" dirty="0"/>
              <a:t> </a:t>
            </a:r>
            <a:r>
              <a:rPr sz="4400" dirty="0" err="1"/>
              <a:t>ürək</a:t>
            </a:r>
            <a:endParaRPr sz="4400" dirty="0"/>
          </a:p>
          <a:p>
            <a:pPr marL="1825812" indent="-1825812">
              <a:buSzPct val="100000"/>
              <a:buAutoNum type="arabicPeriod"/>
              <a:defRPr sz="6100" u="sng">
                <a:solidFill>
                  <a:srgbClr val="FF2600"/>
                </a:solidFill>
              </a:defRPr>
            </a:pPr>
            <a:r>
              <a:rPr sz="4400" dirty="0"/>
              <a:t>VF</a:t>
            </a:r>
          </a:p>
          <a:p>
            <a:pPr marL="2261720" lvl="3" indent="-928220">
              <a:lnSpc>
                <a:spcPct val="80000"/>
              </a:lnSpc>
              <a:spcBef>
                <a:spcPts val="0"/>
              </a:spcBef>
              <a:buClrTx/>
              <a:buSzPct val="40000"/>
              <a:buFontTx/>
              <a:buBlip>
                <a:blip r:embed="rId2"/>
              </a:buBlip>
              <a:defRPr sz="4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4400" dirty="0" err="1"/>
              <a:t>Struktural</a:t>
            </a:r>
            <a:r>
              <a:rPr sz="4400" dirty="0"/>
              <a:t> normal </a:t>
            </a:r>
            <a:r>
              <a:rPr sz="4400" dirty="0" err="1"/>
              <a:t>ürək</a:t>
            </a:r>
            <a:endParaRPr sz="4400" dirty="0"/>
          </a:p>
          <a:p>
            <a:pPr marL="2261720" lvl="3" indent="-928220">
              <a:lnSpc>
                <a:spcPct val="80000"/>
              </a:lnSpc>
              <a:spcBef>
                <a:spcPts val="0"/>
              </a:spcBef>
              <a:buClrTx/>
              <a:buSzPct val="40000"/>
              <a:buFontTx/>
              <a:buBlip>
                <a:blip r:embed="rId2"/>
              </a:buBlip>
              <a:defRPr sz="4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4400" dirty="0" err="1"/>
              <a:t>Struktural</a:t>
            </a:r>
            <a:r>
              <a:rPr sz="4400" dirty="0"/>
              <a:t> </a:t>
            </a:r>
            <a:r>
              <a:rPr dirty="0" err="1"/>
              <a:t>xəstə</a:t>
            </a:r>
            <a:r>
              <a:rPr dirty="0"/>
              <a:t> </a:t>
            </a:r>
            <a:r>
              <a:rPr dirty="0" err="1"/>
              <a:t>ürək</a:t>
            </a:r>
            <a:endParaRPr dirty="0"/>
          </a:p>
        </p:txBody>
      </p:sp>
      <p:pic>
        <p:nvPicPr>
          <p:cNvPr id="207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11466" t="129" r="26616" b="12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olimorfik VT"/>
          <p:cNvSpPr txBox="1">
            <a:spLocks noGrp="1"/>
          </p:cNvSpPr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Polimorfik VT</a:t>
            </a:r>
          </a:p>
        </p:txBody>
      </p:sp>
      <p:pic>
        <p:nvPicPr>
          <p:cNvPr id="210" name="Screen Shot 2023-03-30 at 21.46.27.png" descr="Screen Shot 2023-03-30 at 21.46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8" y="1691540"/>
            <a:ext cx="11764391" cy="668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creen Shot 2023-03-31 at 14.34.35.png" descr="Screen Shot 2023-03-31 at 14.34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9" y="66836"/>
            <a:ext cx="12756142" cy="5733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creen Shot 2023-03-31 at 14.37.57.png" descr="Screen Shot 2023-03-31 at 14.37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13" y="5956300"/>
            <a:ext cx="9978774" cy="3533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 Shot 2023-03-31 at 14.39.02.png" descr="Screen Shot 2023-03-31 at 14.39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52" y="271831"/>
            <a:ext cx="7190896" cy="9209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əcili yardım 48 yaşında kişi xəstə üçün çağırılıb. Anamnezdən sinədə ağrı başlangıcından 30 dəq sonra huşunu itirmə və göyərmə olduğu öyrənilir. Siz gəlməmişdən 5 dəq əvvəl huşunu itirdiyi bildirilir. AT ölçüləbilmir. Monitorda mədəcik fibrilyasiyası görürsünüz. Yanaşmanız nə olar?…"/>
          <p:cNvSpPr txBox="1">
            <a:spLocks noGrp="1"/>
          </p:cNvSpPr>
          <p:nvPr>
            <p:ph type="body" idx="13"/>
          </p:nvPr>
        </p:nvSpPr>
        <p:spPr>
          <a:xfrm>
            <a:off x="889000" y="2908300"/>
            <a:ext cx="11226800" cy="3064764"/>
          </a:xfrm>
          <a:prstGeom prst="rect">
            <a:avLst/>
          </a:prstGeom>
        </p:spPr>
        <p:txBody>
          <a:bodyPr/>
          <a:lstStyle/>
          <a:p>
            <a:pPr>
              <a:defRPr sz="3300"/>
            </a:pPr>
            <a:r>
              <a:t>Təcili yardım 48 yaşında kişi xəstə üçün çağırılıb. Anamnezdən sinədə ağrı başlangıcından 30 dəq sonra huşunu itirmə və göyərmə olduğu öyrənilir. Siz gəlməmişdən 5 dəq əvvəl huşunu itirdiyi bildirilir. AT ölçüləbilmir. Monitorda mədəcik fibrilyasiyası görürsünüz. Yanaşmanız nə olar?</a:t>
            </a:r>
          </a:p>
          <a:p>
            <a:pPr>
              <a:defRPr sz="3300"/>
            </a:pPr>
            <a:endParaRPr/>
          </a:p>
          <a:p>
            <a:pPr marL="640976" indent="-640976">
              <a:buSzPct val="100000"/>
              <a:buAutoNum type="alphaLcPeriod"/>
              <a:defRPr sz="3300"/>
            </a:pPr>
            <a:r>
              <a:t>İlkin olaraq defibrilyasiya edərəm</a:t>
            </a:r>
          </a:p>
          <a:p>
            <a:pPr marL="640976" indent="-640976">
              <a:buSzPct val="100000"/>
              <a:buAutoNum type="alphaLcPeriod"/>
              <a:defRPr sz="3300"/>
            </a:pPr>
            <a:r>
              <a:t>İlkin olaraq qapalı ürək masajına başlayaram.</a:t>
            </a:r>
          </a:p>
        </p:txBody>
      </p:sp>
      <p:sp>
        <p:nvSpPr>
          <p:cNvPr id="218" name="Fərid Əliyev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Fərid Əliyev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ümumi taxiaritmiyalara yanaşma"/>
          <p:cNvSpPr txBox="1">
            <a:spLocks noGrp="1"/>
          </p:cNvSpPr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defTabSz="403097">
              <a:defRPr sz="11730"/>
            </a:lvl1pPr>
          </a:lstStyle>
          <a:p>
            <a:r>
              <a:t>ümumi taxiaritmiyalara yanaşma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creen Shot 2023-03-31 at 14.42.13.png" descr="Screen Shot 2023-03-31 at 14.42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941"/>
            <a:ext cx="13004800" cy="8790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qqətiniz üçün Təşəkkür edirəm."/>
          <p:cNvSpPr txBox="1">
            <a:spLocks noGrp="1"/>
          </p:cNvSpPr>
          <p:nvPr>
            <p:ph type="body" idx="13"/>
          </p:nvPr>
        </p:nvSpPr>
        <p:spPr>
          <a:xfrm>
            <a:off x="5892800" y="2641600"/>
            <a:ext cx="6705600" cy="3689607"/>
          </a:xfrm>
          <a:prstGeom prst="rect">
            <a:avLst/>
          </a:prstGeom>
        </p:spPr>
        <p:txBody>
          <a:bodyPr/>
          <a:lstStyle/>
          <a:p>
            <a:r>
              <a:t>Diqqətiniz üçün Təşəkkür edirəm.</a:t>
            </a:r>
          </a:p>
        </p:txBody>
      </p:sp>
      <p:pic>
        <p:nvPicPr>
          <p:cNvPr id="223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1466" t="129" r="26616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4" name="Fərid Əliyev"/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Fərid Əliyev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axiaritmiyaların EKQ-yə görə sinifləndirlməsi"/>
          <p:cNvSpPr txBox="1">
            <a:spLocks noGrp="1"/>
          </p:cNvSpPr>
          <p:nvPr>
            <p:ph type="title"/>
          </p:nvPr>
        </p:nvSpPr>
        <p:spPr>
          <a:xfrm>
            <a:off x="406400" y="17780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Taxiaritmiyaların EKQ-yə görə sinifləndirlməsi</a:t>
            </a:r>
          </a:p>
        </p:txBody>
      </p:sp>
      <p:sp>
        <p:nvSpPr>
          <p:cNvPr id="172" name="Dar QRS kompleksli və regulyar R-R aralığı:…"/>
          <p:cNvSpPr txBox="1">
            <a:spLocks noGrp="1"/>
          </p:cNvSpPr>
          <p:nvPr>
            <p:ph type="body" idx="1"/>
          </p:nvPr>
        </p:nvSpPr>
        <p:spPr>
          <a:xfrm>
            <a:off x="406400" y="1291629"/>
            <a:ext cx="12192000" cy="756027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457200">
              <a:lnSpc>
                <a:spcPts val="4200"/>
              </a:lnSpc>
              <a:spcBef>
                <a:spcPts val="2500"/>
              </a:spcBef>
              <a:buClrTx/>
              <a:buSzTx/>
              <a:buFontTx/>
              <a:buNone/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Dar QRS kompleksli və regulyar R-R aralığı:</a:t>
            </a:r>
            <a:endParaRPr b="0" dirty="0"/>
          </a:p>
          <a:p>
            <a:pPr marL="457200" indent="-457200" defTabSz="457200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•	Sinus Taxikardiyası, Paroksizmal Supraventrikulyar Taxikardiya (PSVT), Atrial Flutter (Aflutter)</a:t>
            </a:r>
          </a:p>
          <a:p>
            <a:pPr marL="0" indent="0" defTabSz="457200">
              <a:lnSpc>
                <a:spcPts val="4200"/>
              </a:lnSpc>
              <a:spcBef>
                <a:spcPts val="2500"/>
              </a:spcBef>
              <a:buClrTx/>
              <a:buSzTx/>
              <a:buFontTx/>
              <a:buNone/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Dar QRS kompleksli və qeyri regulyar R-R aralığı:</a:t>
            </a:r>
            <a:endParaRPr b="0" dirty="0"/>
          </a:p>
          <a:p>
            <a:pPr marL="457200" indent="-457200" defTabSz="457200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•	Multifokal Atrial Taxikardiya (MAT), Atrial Fibrillasiya (Afib), Dəyişkən sürətli atriyal flatter, bloklu atriyal taxikariya</a:t>
            </a:r>
          </a:p>
          <a:p>
            <a:pPr marL="0" indent="0" defTabSz="457200">
              <a:lnSpc>
                <a:spcPts val="4200"/>
              </a:lnSpc>
              <a:spcBef>
                <a:spcPts val="2500"/>
              </a:spcBef>
              <a:buClrTx/>
              <a:buSzTx/>
              <a:buFontTx/>
              <a:buNone/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lnSpc>
                <a:spcPts val="4200"/>
              </a:lnSpc>
              <a:spcBef>
                <a:spcPts val="2500"/>
              </a:spcBef>
              <a:buClrTx/>
              <a:buSzTx/>
              <a:buFontTx/>
              <a:buNone/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Geniş QRS kompleksli və regulyar R-R aralığı:</a:t>
            </a:r>
            <a:endParaRPr b="0" dirty="0"/>
          </a:p>
          <a:p>
            <a:pPr marL="457200" indent="-457200" defTabSz="457200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•	Monomorfik Ventrikulyar Taxikardiya (VT), Ayaqcıq blokadası/aberrasiya ilə birlikdə PSVT or Atriyal flatter, Preeksitasiyalı taxikardiya(VPV) - Antidromik taxikardiya</a:t>
            </a:r>
          </a:p>
          <a:p>
            <a:pPr marL="457200" indent="-457200" defTabSz="457200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lnSpc>
                <a:spcPts val="4200"/>
              </a:lnSpc>
              <a:spcBef>
                <a:spcPts val="2500"/>
              </a:spcBef>
              <a:buClrTx/>
              <a:buSzTx/>
              <a:buFontTx/>
              <a:buNone/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Geniş QRS kompleksli və qeyri regulyar R-R aralığı:</a:t>
            </a:r>
            <a:endParaRPr b="0" dirty="0"/>
          </a:p>
          <a:p>
            <a:pPr marL="457200" indent="-457200" defTabSz="457200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•	Polimorf mədəcik taxikardiyası vəya Torsades de Pointes (TdP), Ayaqcıq blokadası/aberrasiya/preeksitasiya ilə birlikdə Atriyal fibrillasiya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Qeyri kardioloq yanaşması…"/>
          <p:cNvSpPr txBox="1">
            <a:spLocks noGrp="1"/>
          </p:cNvSpPr>
          <p:nvPr>
            <p:ph type="body" idx="13"/>
          </p:nvPr>
        </p:nvSpPr>
        <p:spPr>
          <a:xfrm>
            <a:off x="5918200" y="1562100"/>
            <a:ext cx="6705600" cy="4253857"/>
          </a:xfrm>
          <a:prstGeom prst="rect">
            <a:avLst/>
          </a:prstGeom>
        </p:spPr>
        <p:txBody>
          <a:bodyPr/>
          <a:lstStyle/>
          <a:p>
            <a:pPr marL="1262529" indent="-1262529">
              <a:buSzPct val="100000"/>
              <a:buAutoNum type="arabicPeriod"/>
              <a:defRPr sz="6500">
                <a:solidFill>
                  <a:srgbClr val="FF2600"/>
                </a:solidFill>
              </a:defRPr>
            </a:pPr>
            <a:r>
              <a:rPr sz="4800" dirty="0" err="1"/>
              <a:t>Qeyri</a:t>
            </a:r>
            <a:r>
              <a:rPr sz="4800" dirty="0"/>
              <a:t> </a:t>
            </a:r>
            <a:r>
              <a:rPr sz="4800" dirty="0" err="1"/>
              <a:t>kardioloq</a:t>
            </a:r>
            <a:r>
              <a:rPr sz="4800" dirty="0"/>
              <a:t> </a:t>
            </a:r>
            <a:r>
              <a:rPr sz="4800" dirty="0" err="1"/>
              <a:t>yanaşması</a:t>
            </a:r>
            <a:endParaRPr sz="4800" dirty="0"/>
          </a:p>
          <a:p>
            <a:pPr marL="1262529" indent="-1262529">
              <a:buSzPct val="100000"/>
              <a:buAutoNum type="arabicPeriod"/>
              <a:defRPr sz="6500"/>
            </a:pPr>
            <a:r>
              <a:rPr sz="4800" dirty="0" err="1"/>
              <a:t>Kardioloq</a:t>
            </a:r>
            <a:r>
              <a:rPr sz="4800" dirty="0"/>
              <a:t> </a:t>
            </a:r>
            <a:r>
              <a:rPr sz="4800" dirty="0" err="1"/>
              <a:t>yanaşması</a:t>
            </a:r>
            <a:endParaRPr sz="4800" dirty="0"/>
          </a:p>
          <a:p>
            <a:pPr marL="1262529" indent="-1262529">
              <a:buSzPct val="100000"/>
              <a:buAutoNum type="arabicPeriod"/>
              <a:defRPr sz="6500"/>
            </a:pPr>
            <a:r>
              <a:rPr sz="4800" dirty="0" err="1"/>
              <a:t>Aritmoloq</a:t>
            </a:r>
            <a:r>
              <a:rPr sz="4800" dirty="0"/>
              <a:t>/</a:t>
            </a:r>
            <a:r>
              <a:rPr sz="4800" dirty="0" err="1"/>
              <a:t>elektrofizyol</a:t>
            </a:r>
            <a:r>
              <a:rPr lang="en-US" sz="4800" dirty="0" err="1"/>
              <a:t>o</a:t>
            </a:r>
            <a:r>
              <a:rPr sz="4800" dirty="0" err="1"/>
              <a:t>q</a:t>
            </a:r>
            <a:r>
              <a:rPr sz="4800" dirty="0"/>
              <a:t>  </a:t>
            </a:r>
            <a:r>
              <a:rPr sz="4800" dirty="0" err="1"/>
              <a:t>yanaşması</a:t>
            </a:r>
            <a:endParaRPr sz="4800" dirty="0"/>
          </a:p>
        </p:txBody>
      </p:sp>
      <p:pic>
        <p:nvPicPr>
          <p:cNvPr id="175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1466" t="129" r="26616" b="12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Xəstəyə müdaxilə edən həkim kardiopulmonar resusitasiya mövzusunda teorik və praktik bilgiya malik olmalıdır.…"/>
          <p:cNvSpPr txBox="1">
            <a:spLocks noGrp="1"/>
          </p:cNvSpPr>
          <p:nvPr>
            <p:ph type="body" idx="13"/>
          </p:nvPr>
        </p:nvSpPr>
        <p:spPr>
          <a:xfrm>
            <a:off x="6134100" y="80011"/>
            <a:ext cx="6705600" cy="8039509"/>
          </a:xfrm>
          <a:prstGeom prst="rect">
            <a:avLst/>
          </a:prstGeom>
        </p:spPr>
        <p:txBody>
          <a:bodyPr/>
          <a:lstStyle/>
          <a:p>
            <a:pPr marL="796364" indent="-796364">
              <a:buSzPct val="100000"/>
              <a:buAutoNum type="arabicPeriod"/>
              <a:defRPr sz="3600">
                <a:solidFill>
                  <a:srgbClr val="FF2600"/>
                </a:solidFill>
              </a:defRPr>
            </a:pPr>
            <a:r>
              <a:rPr sz="2800" dirty="0" err="1"/>
              <a:t>Xəstəyə</a:t>
            </a:r>
            <a:r>
              <a:rPr sz="2800" dirty="0"/>
              <a:t> </a:t>
            </a:r>
            <a:r>
              <a:rPr sz="2800" dirty="0" err="1"/>
              <a:t>müdaxilə</a:t>
            </a:r>
            <a:r>
              <a:rPr sz="2800" dirty="0"/>
              <a:t> </a:t>
            </a:r>
            <a:r>
              <a:rPr sz="2800" dirty="0" err="1"/>
              <a:t>edən</a:t>
            </a:r>
            <a:r>
              <a:rPr sz="2800" dirty="0"/>
              <a:t> </a:t>
            </a:r>
            <a:r>
              <a:rPr sz="2800" dirty="0" err="1"/>
              <a:t>həkim</a:t>
            </a:r>
            <a:r>
              <a:rPr sz="2800" dirty="0"/>
              <a:t> </a:t>
            </a:r>
            <a:r>
              <a:rPr sz="2800" dirty="0" err="1"/>
              <a:t>kardiopulmonar</a:t>
            </a:r>
            <a:r>
              <a:rPr sz="2800" dirty="0"/>
              <a:t> </a:t>
            </a:r>
            <a:r>
              <a:rPr sz="2800" dirty="0" err="1"/>
              <a:t>resusitasiya</a:t>
            </a:r>
            <a:r>
              <a:rPr sz="2800" dirty="0"/>
              <a:t> </a:t>
            </a:r>
            <a:r>
              <a:rPr sz="2800" dirty="0" err="1"/>
              <a:t>mövzusunda</a:t>
            </a:r>
            <a:r>
              <a:rPr sz="2800" dirty="0"/>
              <a:t> </a:t>
            </a:r>
            <a:r>
              <a:rPr sz="2800" dirty="0" err="1"/>
              <a:t>teorik</a:t>
            </a:r>
            <a:r>
              <a:rPr sz="2800" dirty="0"/>
              <a:t> </a:t>
            </a:r>
            <a:r>
              <a:rPr sz="2800" dirty="0" err="1"/>
              <a:t>və</a:t>
            </a:r>
            <a:r>
              <a:rPr sz="2800" dirty="0"/>
              <a:t> </a:t>
            </a:r>
            <a:r>
              <a:rPr sz="2800" dirty="0" err="1"/>
              <a:t>praktik</a:t>
            </a:r>
            <a:r>
              <a:rPr sz="2800" dirty="0"/>
              <a:t> </a:t>
            </a:r>
            <a:r>
              <a:rPr sz="2800" dirty="0" err="1"/>
              <a:t>bilgiya</a:t>
            </a:r>
            <a:r>
              <a:rPr sz="2800" dirty="0"/>
              <a:t> malik </a:t>
            </a:r>
            <a:r>
              <a:rPr sz="2800" dirty="0" err="1"/>
              <a:t>olmalıdır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/>
            </a:pPr>
            <a:r>
              <a:rPr sz="2800" dirty="0" err="1"/>
              <a:t>Xəstənin</a:t>
            </a:r>
            <a:r>
              <a:rPr sz="2800" dirty="0"/>
              <a:t> </a:t>
            </a:r>
            <a:r>
              <a:rPr sz="2800" dirty="0" err="1"/>
              <a:t>hemodinamik</a:t>
            </a:r>
            <a:r>
              <a:rPr sz="2800" dirty="0"/>
              <a:t> </a:t>
            </a:r>
            <a:r>
              <a:rPr sz="2800" dirty="0" err="1"/>
              <a:t>statusu</a:t>
            </a:r>
            <a:r>
              <a:rPr sz="2800" dirty="0"/>
              <a:t> </a:t>
            </a:r>
            <a:r>
              <a:rPr sz="2800" dirty="0" err="1"/>
              <a:t>mütləq</a:t>
            </a:r>
            <a:r>
              <a:rPr sz="2800" dirty="0"/>
              <a:t> </a:t>
            </a:r>
            <a:r>
              <a:rPr sz="2800" dirty="0" err="1"/>
              <a:t>dəyərləndirilməli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/>
            </a:pPr>
            <a:r>
              <a:rPr sz="2800" dirty="0" err="1"/>
              <a:t>Qısa</a:t>
            </a:r>
            <a:r>
              <a:rPr sz="2800" dirty="0"/>
              <a:t> </a:t>
            </a:r>
            <a:r>
              <a:rPr sz="2800" dirty="0" err="1"/>
              <a:t>və</a:t>
            </a:r>
            <a:r>
              <a:rPr sz="2800" dirty="0"/>
              <a:t> </a:t>
            </a:r>
            <a:r>
              <a:rPr sz="2800" dirty="0" err="1"/>
              <a:t>sürətli</a:t>
            </a:r>
            <a:r>
              <a:rPr sz="2800" dirty="0"/>
              <a:t> </a:t>
            </a:r>
            <a:r>
              <a:rPr sz="2800" dirty="0" err="1"/>
              <a:t>anamnez</a:t>
            </a:r>
            <a:r>
              <a:rPr sz="2800" dirty="0"/>
              <a:t> </a:t>
            </a:r>
            <a:r>
              <a:rPr sz="2800" dirty="0" err="1"/>
              <a:t>və</a:t>
            </a:r>
            <a:r>
              <a:rPr sz="2800" dirty="0"/>
              <a:t> </a:t>
            </a:r>
            <a:r>
              <a:rPr sz="2800" dirty="0" err="1"/>
              <a:t>xəstənin</a:t>
            </a:r>
            <a:r>
              <a:rPr sz="2800" dirty="0"/>
              <a:t> </a:t>
            </a:r>
            <a:r>
              <a:rPr sz="2800" dirty="0" err="1"/>
              <a:t>keçmiş</a:t>
            </a:r>
            <a:r>
              <a:rPr sz="2800" dirty="0"/>
              <a:t> </a:t>
            </a:r>
            <a:r>
              <a:rPr sz="2800" dirty="0" err="1"/>
              <a:t>tibbi</a:t>
            </a:r>
            <a:r>
              <a:rPr sz="2800" dirty="0"/>
              <a:t> </a:t>
            </a:r>
            <a:r>
              <a:rPr sz="2800" dirty="0" err="1"/>
              <a:t>hikayəsi</a:t>
            </a:r>
            <a:r>
              <a:rPr sz="2800" dirty="0"/>
              <a:t> </a:t>
            </a:r>
            <a:r>
              <a:rPr sz="2800" dirty="0" err="1"/>
              <a:t>haqqında</a:t>
            </a:r>
            <a:r>
              <a:rPr sz="2800" dirty="0"/>
              <a:t> </a:t>
            </a:r>
            <a:r>
              <a:rPr sz="2800" dirty="0" err="1"/>
              <a:t>bilgi</a:t>
            </a:r>
            <a:r>
              <a:rPr sz="2800" dirty="0"/>
              <a:t> </a:t>
            </a:r>
            <a:r>
              <a:rPr sz="2800" dirty="0" err="1"/>
              <a:t>alınmalıdır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>
                <a:solidFill>
                  <a:srgbClr val="FF2600"/>
                </a:solidFill>
              </a:defRPr>
            </a:pPr>
            <a:r>
              <a:rPr sz="2800" dirty="0"/>
              <a:t>12 </a:t>
            </a:r>
            <a:r>
              <a:rPr sz="2800" dirty="0" err="1"/>
              <a:t>aparmalı</a:t>
            </a:r>
            <a:r>
              <a:rPr sz="2800" dirty="0"/>
              <a:t> EKQ </a:t>
            </a:r>
            <a:r>
              <a:rPr sz="2800" dirty="0" err="1"/>
              <a:t>çəkilmədən</a:t>
            </a:r>
            <a:r>
              <a:rPr sz="2800" dirty="0"/>
              <a:t> </a:t>
            </a:r>
            <a:r>
              <a:rPr sz="2800" dirty="0" err="1"/>
              <a:t>stabil</a:t>
            </a:r>
            <a:r>
              <a:rPr sz="2800" dirty="0"/>
              <a:t> </a:t>
            </a:r>
            <a:r>
              <a:rPr sz="2800" dirty="0" err="1"/>
              <a:t>xəstəyə</a:t>
            </a:r>
            <a:r>
              <a:rPr sz="2800" dirty="0"/>
              <a:t> </a:t>
            </a:r>
            <a:r>
              <a:rPr sz="2800" dirty="0" err="1"/>
              <a:t>müdaxilə</a:t>
            </a:r>
            <a:r>
              <a:rPr sz="2800" dirty="0"/>
              <a:t> </a:t>
            </a:r>
            <a:r>
              <a:rPr sz="2800" dirty="0" err="1"/>
              <a:t>edilməməlidir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/>
            </a:pPr>
            <a:r>
              <a:rPr sz="2800" dirty="0" err="1"/>
              <a:t>Huşu</a:t>
            </a:r>
            <a:r>
              <a:rPr sz="2800" dirty="0"/>
              <a:t> </a:t>
            </a:r>
            <a:r>
              <a:rPr sz="2800" dirty="0" err="1"/>
              <a:t>stuporoz</a:t>
            </a:r>
            <a:r>
              <a:rPr sz="2800" dirty="0"/>
              <a:t> </a:t>
            </a:r>
            <a:r>
              <a:rPr sz="2800" dirty="0" err="1"/>
              <a:t>və</a:t>
            </a:r>
            <a:r>
              <a:rPr sz="2800" dirty="0"/>
              <a:t> </a:t>
            </a:r>
            <a:r>
              <a:rPr sz="2800" dirty="0" err="1"/>
              <a:t>kardiogen</a:t>
            </a:r>
            <a:r>
              <a:rPr sz="2800" dirty="0"/>
              <a:t> </a:t>
            </a:r>
            <a:r>
              <a:rPr sz="2800" dirty="0" err="1"/>
              <a:t>şokda</a:t>
            </a:r>
            <a:r>
              <a:rPr sz="2800" dirty="0"/>
              <a:t> </a:t>
            </a:r>
            <a:r>
              <a:rPr sz="2800" dirty="0" err="1"/>
              <a:t>olan</a:t>
            </a:r>
            <a:r>
              <a:rPr sz="2800" dirty="0"/>
              <a:t> </a:t>
            </a:r>
            <a:r>
              <a:rPr sz="2800" dirty="0" err="1"/>
              <a:t>xəstəyə</a:t>
            </a:r>
            <a:r>
              <a:rPr sz="2800" dirty="0"/>
              <a:t> </a:t>
            </a:r>
            <a:r>
              <a:rPr sz="2800" dirty="0" err="1"/>
              <a:t>təcili</a:t>
            </a:r>
            <a:r>
              <a:rPr sz="2800" dirty="0"/>
              <a:t> </a:t>
            </a:r>
            <a:r>
              <a:rPr sz="2800" dirty="0" err="1"/>
              <a:t>elektriki</a:t>
            </a:r>
            <a:r>
              <a:rPr sz="2800" dirty="0"/>
              <a:t> </a:t>
            </a:r>
            <a:r>
              <a:rPr sz="2800" dirty="0" err="1"/>
              <a:t>kardioversiya</a:t>
            </a:r>
            <a:r>
              <a:rPr sz="2800" dirty="0"/>
              <a:t> </a:t>
            </a:r>
            <a:r>
              <a:rPr sz="2800" dirty="0" err="1"/>
              <a:t>icra</a:t>
            </a:r>
            <a:r>
              <a:rPr sz="2800" dirty="0"/>
              <a:t> </a:t>
            </a:r>
            <a:r>
              <a:rPr sz="2800" dirty="0" err="1"/>
              <a:t>edilməlidir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/>
            </a:pPr>
            <a:r>
              <a:rPr sz="2800" dirty="0"/>
              <a:t>SVT-</a:t>
            </a:r>
            <a:r>
              <a:rPr sz="2800" dirty="0" err="1"/>
              <a:t>lərdə</a:t>
            </a:r>
            <a:r>
              <a:rPr sz="2800" dirty="0"/>
              <a:t> </a:t>
            </a:r>
            <a:r>
              <a:rPr sz="2800" dirty="0" err="1"/>
              <a:t>ilkin</a:t>
            </a:r>
            <a:r>
              <a:rPr sz="2800" dirty="0"/>
              <a:t> </a:t>
            </a:r>
            <a:r>
              <a:rPr sz="2800" dirty="0" err="1"/>
              <a:t>olaraq</a:t>
            </a:r>
            <a:r>
              <a:rPr sz="2800" dirty="0"/>
              <a:t> vagal </a:t>
            </a:r>
            <a:r>
              <a:rPr sz="2800" dirty="0" err="1"/>
              <a:t>manevrlər</a:t>
            </a:r>
            <a:r>
              <a:rPr sz="2800" dirty="0"/>
              <a:t> </a:t>
            </a:r>
            <a:r>
              <a:rPr sz="2800" dirty="0" err="1"/>
              <a:t>icra</a:t>
            </a:r>
            <a:r>
              <a:rPr sz="2800" dirty="0"/>
              <a:t> </a:t>
            </a:r>
            <a:r>
              <a:rPr sz="2800" dirty="0" err="1"/>
              <a:t>edilməlidir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>
                <a:solidFill>
                  <a:srgbClr val="FF2600"/>
                </a:solidFill>
              </a:defRPr>
            </a:pPr>
            <a:r>
              <a:rPr sz="2800" dirty="0" err="1"/>
              <a:t>Xəstəxanadan</a:t>
            </a:r>
            <a:r>
              <a:rPr sz="2800" dirty="0"/>
              <a:t> </a:t>
            </a:r>
            <a:r>
              <a:rPr sz="2800" dirty="0" err="1"/>
              <a:t>kənar</a:t>
            </a:r>
            <a:r>
              <a:rPr sz="2800" dirty="0"/>
              <a:t> </a:t>
            </a:r>
            <a:r>
              <a:rPr sz="2800" dirty="0" err="1"/>
              <a:t>şərtlərdə</a:t>
            </a:r>
            <a:r>
              <a:rPr sz="2800" dirty="0"/>
              <a:t> </a:t>
            </a:r>
            <a:r>
              <a:rPr sz="2800" dirty="0" err="1"/>
              <a:t>antiaritmik</a:t>
            </a:r>
            <a:r>
              <a:rPr sz="2800" dirty="0"/>
              <a:t> </a:t>
            </a:r>
            <a:r>
              <a:rPr sz="2800" dirty="0" err="1"/>
              <a:t>kombinasiyadan</a:t>
            </a:r>
            <a:r>
              <a:rPr sz="2800" dirty="0"/>
              <a:t> </a:t>
            </a:r>
            <a:r>
              <a:rPr sz="2800" dirty="0" err="1"/>
              <a:t>qaçınmalıyıq</a:t>
            </a:r>
            <a:r>
              <a:rPr sz="2800" dirty="0"/>
              <a:t>.</a:t>
            </a:r>
          </a:p>
          <a:p>
            <a:pPr marL="796364" indent="-796364">
              <a:buSzPct val="100000"/>
              <a:buAutoNum type="arabicPeriod"/>
              <a:defRPr sz="3600"/>
            </a:pPr>
            <a:r>
              <a:rPr sz="2800" dirty="0"/>
              <a:t>SVT/VT </a:t>
            </a:r>
            <a:r>
              <a:rPr sz="2800" dirty="0" err="1"/>
              <a:t>ayırımı</a:t>
            </a:r>
            <a:r>
              <a:rPr sz="2800" dirty="0"/>
              <a:t> </a:t>
            </a:r>
            <a:r>
              <a:rPr sz="2800" dirty="0" err="1"/>
              <a:t>mümkün</a:t>
            </a:r>
            <a:r>
              <a:rPr sz="2800" dirty="0"/>
              <a:t> </a:t>
            </a:r>
            <a:r>
              <a:rPr sz="2800" dirty="0" err="1"/>
              <a:t>deyilsə</a:t>
            </a:r>
            <a:r>
              <a:rPr sz="2800" dirty="0"/>
              <a:t> VT </a:t>
            </a:r>
            <a:r>
              <a:rPr sz="2800" dirty="0" err="1"/>
              <a:t>kimi</a:t>
            </a:r>
            <a:r>
              <a:rPr sz="2800" dirty="0"/>
              <a:t> </a:t>
            </a:r>
            <a:r>
              <a:rPr sz="2800" dirty="0" err="1"/>
              <a:t>yanaşmalıyıq</a:t>
            </a:r>
            <a:r>
              <a:rPr sz="2800" dirty="0"/>
              <a:t>.</a:t>
            </a:r>
          </a:p>
        </p:txBody>
      </p:sp>
      <p:pic>
        <p:nvPicPr>
          <p:cNvPr id="178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1466" t="129" r="26616" b="12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upraventrikulyar taxiaritmiyalara yanaşma - Dar QRS kompleksli taxikardiyala"/>
          <p:cNvSpPr txBox="1">
            <a:spLocks noGrp="1"/>
          </p:cNvSpPr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defTabSz="297941">
              <a:defRPr sz="8670"/>
            </a:lvl1pPr>
          </a:lstStyle>
          <a:p>
            <a:r>
              <a:t>supraventrikulyar taxiaritmiyalara yanaşma - Dar QRS kompleksli taxikardiyala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23-03-30 at 21.14.07.png" descr="Screen Shot 2023-03-30 at 21.14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238"/>
            <a:ext cx="13004800" cy="7727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r QRS-li SVTlərdə ANamnez və fiziki müayinə"/>
          <p:cNvSpPr txBox="1">
            <a:spLocks noGrp="1"/>
          </p:cNvSpPr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Dar QRS-li SVTlərdə ANamnez və fiziki müayinə</a:t>
            </a:r>
          </a:p>
        </p:txBody>
      </p:sp>
      <p:sp>
        <p:nvSpPr>
          <p:cNvPr id="185" name="Ani başlama və ani sonlanma - PSVT…"/>
          <p:cNvSpPr txBox="1">
            <a:spLocks noGrp="1"/>
          </p:cNvSpPr>
          <p:nvPr>
            <p:ph type="body" idx="1"/>
          </p:nvPr>
        </p:nvSpPr>
        <p:spPr>
          <a:xfrm>
            <a:off x="406400" y="1574800"/>
            <a:ext cx="12192000" cy="6108700"/>
          </a:xfrm>
          <a:prstGeom prst="rect">
            <a:avLst/>
          </a:prstGeom>
        </p:spPr>
        <p:txBody>
          <a:bodyPr/>
          <a:lstStyle/>
          <a:p>
            <a:r>
              <a:t>Ani başlama və ani sonlanma - PSVT</a:t>
            </a:r>
          </a:p>
          <a:p>
            <a:r>
              <a:t>Boyun venlərində dolqunluq (qurbağa boynu) - AVNRT</a:t>
            </a:r>
          </a:p>
          <a:p>
            <a:r>
              <a:t>Vagal manevrlərlə sonlanma - PSVT</a:t>
            </a:r>
          </a:p>
          <a:p>
            <a:r>
              <a:t>ALtta yatan struktural ürək xəstəliyi - Atriyal taxikardiya</a:t>
            </a:r>
          </a:p>
          <a:p>
            <a:r>
              <a:t>Bilinən VPV sindromu - ortodromik SVT</a:t>
            </a:r>
          </a:p>
          <a:p>
            <a:r>
              <a:t>Fikslənmiş 150/dəq sürətində nəbz - Atriyal flatter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VT-lərdə hemodinamik pozulma göstəriciləri nələrdir?"/>
          <p:cNvSpPr txBox="1">
            <a:spLocks noGrp="1"/>
          </p:cNvSpPr>
          <p:nvPr>
            <p:ph type="title"/>
          </p:nvPr>
        </p:nvSpPr>
        <p:spPr>
          <a:xfrm>
            <a:off x="406400" y="203200"/>
            <a:ext cx="121920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SVT-lərdə hemodinamik pozulma göstəriciləri nələrdir?</a:t>
            </a:r>
          </a:p>
        </p:txBody>
      </p:sp>
      <p:sp>
        <p:nvSpPr>
          <p:cNvPr id="188" name="Ağciyər ödəmi…"/>
          <p:cNvSpPr txBox="1">
            <a:spLocks noGrp="1"/>
          </p:cNvSpPr>
          <p:nvPr>
            <p:ph type="body" idx="1"/>
          </p:nvPr>
        </p:nvSpPr>
        <p:spPr>
          <a:xfrm>
            <a:off x="406400" y="2476500"/>
            <a:ext cx="12192000" cy="6108700"/>
          </a:xfrm>
          <a:prstGeom prst="rect">
            <a:avLst/>
          </a:prstGeom>
        </p:spPr>
        <p:txBody>
          <a:bodyPr/>
          <a:lstStyle/>
          <a:p>
            <a:r>
              <a:t>Ağciyər ödəmi</a:t>
            </a:r>
          </a:p>
          <a:p>
            <a:r>
              <a:t>Hipotenziya</a:t>
            </a:r>
          </a:p>
          <a:p>
            <a:r>
              <a:t>Stenokardik ağrı</a:t>
            </a:r>
          </a:p>
          <a:p>
            <a:r>
              <a:t>Stuporoz huş vəya sinkop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429</Words>
  <Application>Microsoft Office PowerPoint</Application>
  <PresentationFormat>Произвольный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Dos.Dr.Fərid Əliyev, FESC, Baki Sağlamlıq mərkəzi</vt:lpstr>
      <vt:lpstr>ümumi taxiaritmiyalara yanaşma</vt:lpstr>
      <vt:lpstr>Taxiaritmiyaların EKQ-yə görə sinifləndirlməsi</vt:lpstr>
      <vt:lpstr>Презентация PowerPoint</vt:lpstr>
      <vt:lpstr>Презентация PowerPoint</vt:lpstr>
      <vt:lpstr>supraventrikulyar taxiaritmiyalara yanaşma - Dar QRS kompleksli taxikardiyala</vt:lpstr>
      <vt:lpstr>Презентация PowerPoint</vt:lpstr>
      <vt:lpstr>Dar QRS-li SVTlərdə ANamnez və fiziki müayinə</vt:lpstr>
      <vt:lpstr>SVT-lərdə hemodinamik pozulma göstəriciləri nələrdir?</vt:lpstr>
      <vt:lpstr>Dar qrsli SVTlərdə yanaşma</vt:lpstr>
      <vt:lpstr>Vagal manevrlər</vt:lpstr>
      <vt:lpstr>Презентация PowerPoint</vt:lpstr>
      <vt:lpstr>Adenozini kimlərdə istifadə etməməliyik?</vt:lpstr>
      <vt:lpstr>ventrikulyar taxiaritmiyalara yanaşma</vt:lpstr>
      <vt:lpstr>Презентация PowerPoint</vt:lpstr>
      <vt:lpstr>Polimorfik VT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Dos.Dr.Fərid Əliyev, FESC, Baki Sağlamlıq mərkəzi</dc:title>
  <cp:lastModifiedBy>Emin Huseynli</cp:lastModifiedBy>
  <cp:revision>2</cp:revision>
  <dcterms:modified xsi:type="dcterms:W3CDTF">2023-04-01T12:21:00Z</dcterms:modified>
</cp:coreProperties>
</file>